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411" r:id="rId3"/>
    <p:sldId id="258" r:id="rId4"/>
    <p:sldId id="408" r:id="rId5"/>
    <p:sldId id="409" r:id="rId6"/>
    <p:sldId id="410" r:id="rId7"/>
    <p:sldId id="349" r:id="rId8"/>
    <p:sldId id="350" r:id="rId9"/>
    <p:sldId id="352" r:id="rId10"/>
    <p:sldId id="351" r:id="rId11"/>
    <p:sldId id="414" r:id="rId12"/>
    <p:sldId id="353" r:id="rId13"/>
    <p:sldId id="260" r:id="rId14"/>
    <p:sldId id="261" r:id="rId15"/>
    <p:sldId id="354" r:id="rId16"/>
    <p:sldId id="355" r:id="rId17"/>
    <p:sldId id="356" r:id="rId18"/>
    <p:sldId id="364" r:id="rId19"/>
    <p:sldId id="357" r:id="rId20"/>
    <p:sldId id="359" r:id="rId21"/>
    <p:sldId id="360" r:id="rId22"/>
    <p:sldId id="361" r:id="rId23"/>
    <p:sldId id="362" r:id="rId24"/>
    <p:sldId id="363" r:id="rId25"/>
    <p:sldId id="358" r:id="rId26"/>
    <p:sldId id="365" r:id="rId27"/>
    <p:sldId id="366" r:id="rId28"/>
    <p:sldId id="367" r:id="rId29"/>
    <p:sldId id="368" r:id="rId30"/>
    <p:sldId id="369" r:id="rId31"/>
    <p:sldId id="370" r:id="rId32"/>
    <p:sldId id="372" r:id="rId33"/>
    <p:sldId id="371" r:id="rId34"/>
    <p:sldId id="412" r:id="rId35"/>
    <p:sldId id="413" r:id="rId36"/>
    <p:sldId id="377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93" r:id="rId49"/>
    <p:sldId id="394" r:id="rId50"/>
    <p:sldId id="395" r:id="rId51"/>
    <p:sldId id="390" r:id="rId52"/>
    <p:sldId id="389" r:id="rId53"/>
    <p:sldId id="391" r:id="rId54"/>
    <p:sldId id="392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04" r:id="rId64"/>
    <p:sldId id="405" r:id="rId65"/>
    <p:sldId id="406" r:id="rId66"/>
    <p:sldId id="407" r:id="rId67"/>
    <p:sldId id="415" r:id="rId68"/>
    <p:sldId id="416" r:id="rId69"/>
    <p:sldId id="419" r:id="rId70"/>
    <p:sldId id="417" r:id="rId71"/>
    <p:sldId id="418" r:id="rId72"/>
    <p:sldId id="420" r:id="rId73"/>
    <p:sldId id="421" r:id="rId74"/>
    <p:sldId id="422" r:id="rId75"/>
    <p:sldId id="424" r:id="rId76"/>
    <p:sldId id="423" r:id="rId77"/>
    <p:sldId id="425" r:id="rId78"/>
    <p:sldId id="426" r:id="rId79"/>
    <p:sldId id="427" r:id="rId80"/>
    <p:sldId id="428" r:id="rId81"/>
    <p:sldId id="429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5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0020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63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3343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1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48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6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4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6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0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5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2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4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5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03744-B482-46C2-83C9-81CA9822BC3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52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gspace.cgiar.org/bitstream/handle/10568/52971/1291_PDF.pdf?sequence=4&amp;isAllowed=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lowacki.kielce.eu/IB/PSlusarczyk.pdf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D:\Works\HardwareTopic\Mushroom\Documents\&#224;&#184;&#173;&#224;&#185;&#137;&#224;&#184;&#178;&#224;&#184;&#135;&#224;&#184;&#173;&#224;&#184;&#180;&#224;&#184;&#135;\9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47B986E-366E-4DAD-9BFA-2249826AC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5999" cy="685800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8260627-FDB4-41AC-A1C7-6090DF77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D4383BC5-062F-4DC5-B83E-8451DDCB6EF0}"/>
              </a:ext>
            </a:extLst>
          </p:cNvPr>
          <p:cNvSpPr/>
          <p:nvPr/>
        </p:nvSpPr>
        <p:spPr>
          <a:xfrm>
            <a:off x="2817720" y="2068378"/>
            <a:ext cx="6556559" cy="27212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E10B-8C8A-44ED-918E-82F2F9C2B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846" y="2412911"/>
            <a:ext cx="4462306" cy="1016088"/>
          </a:xfrm>
        </p:spPr>
        <p:txBody>
          <a:bodyPr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โรงเพาะเห็ดอัจฉริยะ</a:t>
            </a:r>
            <a:endParaRPr lang="en-US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FA19F-2E3F-452A-8F6D-AADF402A0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576" y="3688484"/>
            <a:ext cx="5308846" cy="841652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  <a:p>
            <a:endParaRPr lang="en-US" sz="5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061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976544" y="1915872"/>
            <a:ext cx="10218198" cy="304698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 โรงเรือนที่ใช้สำหรับเพาะเห็ด</a:t>
            </a:r>
          </a:p>
          <a:p>
            <a:pPr indent="282575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3.1  ออกแบบโรงเรือนสำหรับเพาะเห็ดขนาด 200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x150x200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เซนติเมตรเป็นโรงเรือนแบบปิดสามารถควบคุมอุณหภูมิความชื้นและแสงสว่างได้</a:t>
            </a:r>
          </a:p>
          <a:p>
            <a:pPr indent="282575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3.2  ใช้ก้อนเห็ดนางฟ้าที่เชื้อเดินเต็มก้อนมาทำการทดลอง</a:t>
            </a:r>
          </a:p>
          <a:p>
            <a:pPr indent="282575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  ใช้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เป็นไมโครคอนโทรลเลอร์ในการควบคุมระบบภายในโรงเรือนเพาะเห็ด</a:t>
            </a: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02EDDCEC-16EF-43EB-87D2-EC0F812D3EE5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59966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180730" y="1915872"/>
            <a:ext cx="9942990" cy="304698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เว็บแอปพลิเคชันสำหรับมอนิเตอร์และควบคุมระบบโรงเรือนเพาะเห็ด</a:t>
            </a:r>
          </a:p>
          <a:p>
            <a:pPr marL="514350" indent="-514350"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วินโดว์แอปพลิเคชันสำหรับมอนิเตอร์และควบคุมระบบโรงเรือนเพาะเห็ด</a:t>
            </a:r>
          </a:p>
          <a:p>
            <a:pPr marL="514350" indent="-514350"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โรงเรือนที่ใช้สำหรับเพาะเห็ด</a:t>
            </a:r>
          </a:p>
          <a:p>
            <a:pPr marL="514350" indent="-514350"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ระบบควบคุมอุณหภูมิความชื้นและแสงสว่างภายในโรงเรือนเพาะเห็ด</a:t>
            </a:r>
          </a:p>
          <a:p>
            <a:pPr marL="514350" indent="-514350"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ความรู้และการประยุกต์ใช้งาน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14350" indent="-514350"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ความรู้การพัฒนาเว็บแอปพลิเคชันบน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02EDDCEC-16EF-43EB-87D2-EC0F812D3EE5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ประโยชน์ที่คาดว่าจะได้รับ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338400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5">
            <a:extLst>
              <a:ext uri="{FF2B5EF4-FFF2-40B4-BE49-F238E27FC236}">
                <a16:creationId xmlns:a16="http://schemas.microsoft.com/office/drawing/2014/main" id="{2BA0AFB1-F2B1-4730-8FD6-49B79E10E71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4643"/>
          <a:stretch/>
        </p:blipFill>
        <p:spPr bwMode="auto">
          <a:xfrm>
            <a:off x="997375" y="1915872"/>
            <a:ext cx="10197249" cy="4481320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142BB736-5E4B-4CCD-AA7F-E57ECBB43357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</a:t>
            </a:r>
          </a:p>
        </p:txBody>
      </p:sp>
    </p:spTree>
    <p:extLst>
      <p:ext uri="{BB962C8B-B14F-4D97-AF65-F5344CB8AC3E}">
        <p14:creationId xmlns:p14="http://schemas.microsoft.com/office/powerpoint/2010/main" val="225713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387C0AB-AB48-44A2-B32B-45A33CA2E7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6">
            <a:extLst>
              <a:ext uri="{FF2B5EF4-FFF2-40B4-BE49-F238E27FC236}">
                <a16:creationId xmlns:a16="http://schemas.microsoft.com/office/drawing/2014/main" id="{345A3A4D-D860-4F4E-AFFE-49F57E0820B6}"/>
              </a:ext>
            </a:extLst>
          </p:cNvPr>
          <p:cNvPicPr/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141" r="12527" b="4955"/>
          <a:stretch/>
        </p:blipFill>
        <p:spPr bwMode="auto">
          <a:xfrm>
            <a:off x="748219" y="1950720"/>
            <a:ext cx="4078085" cy="3945878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BFFDCE8-96D3-461A-8B2B-46AF2D06D237}"/>
              </a:ext>
            </a:extLst>
          </p:cNvPr>
          <p:cNvSpPr txBox="1"/>
          <p:nvPr/>
        </p:nvSpPr>
        <p:spPr>
          <a:xfrm>
            <a:off x="5597494" y="1950719"/>
            <a:ext cx="5224386" cy="397031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ตรวจสอบสถานะการทำงาน ของ พัดลมระบายอากาศ ปั๊มพ่นหมอก ว่าทำงานจริงตามที่ควบคุมหรือไม่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นำตัวต้านทานที่มีค่าความต้านทาน 0.05 โอห์ม มาต่ออนุกรมกับ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จากนั้นนำค่าแรงดันตกคร่อมตัวต้านทานมาขยายแรงดันโดยใช้วงจรขยายวงจรขยายแบบไม่กลับ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เฟส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Non-inverting Amplifier)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เพื่อให้ไมโครคอนโทรลเลอร์สามารถอ่านค่าแรงดันได้</a:t>
            </a:r>
          </a:p>
        </p:txBody>
      </p:sp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550473EC-4AE1-4F49-9E88-7EAF7FC2B7CB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1466037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36F10-3DD6-44CF-93E3-4AC095ABB3F8}"/>
              </a:ext>
            </a:extLst>
          </p:cNvPr>
          <p:cNvPicPr/>
          <p:nvPr/>
        </p:nvPicPr>
        <p:blipFill rotWithShape="1">
          <a:blip r:embed="rId2"/>
          <a:srcRect l="2467" r="3496"/>
          <a:stretch/>
        </p:blipFill>
        <p:spPr bwMode="auto">
          <a:xfrm>
            <a:off x="669507" y="1953972"/>
            <a:ext cx="4353786" cy="416523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8B2CD-5355-4B47-9966-B3565F5116A2}"/>
              </a:ext>
            </a:extLst>
          </p:cNvPr>
          <p:cNvSpPr txBox="1"/>
          <p:nvPr/>
        </p:nvSpPr>
        <p:spPr>
          <a:xfrm>
            <a:off x="5554370" y="1953972"/>
            <a:ext cx="5326602" cy="2831544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รายละเอียดทางเทคนิคของพัดลมระบายอากาศ มีดังต่อไปนี้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DC 12V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6.6A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กำลังไฟฟ้า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80W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0D221B38-BBBB-4C29-A6DF-607C610D3A99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1610731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708922" y="1915872"/>
                <a:ext cx="4953740" cy="4380430"/>
              </a:xfrm>
              <a:prstGeom prst="rect">
                <a:avLst/>
              </a:prstGeom>
              <a:solidFill>
                <a:schemeClr val="tx2">
                  <a:lumMod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th-TH" sz="40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คำนวณหาอัตราการขยายของวงจร</a:t>
                </a: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  <a:endParaRPr lang="en-US" sz="28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𝑽𝒐𝒖𝒕</m:t>
                        </m:r>
                      </m:num>
                      <m:den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𝑽𝒊𝒏</m:t>
                        </m:r>
                      </m:den>
                    </m:f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sSub>
                      <m:sSubPr>
                        <m:ctrlP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𝒗</m:t>
                        </m:r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𝟏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 </m:t>
                    </m:r>
                    <m:f>
                      <m:fPr>
                        <m:ctrlP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8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8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20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𝒗</m:t>
                        </m:r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b="1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en-US" sz="2800" b="1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𝟏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𝟗</m:t>
                        </m:r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.</m:t>
                        </m:r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𝟏</m:t>
                        </m:r>
                      </m:den>
                    </m:f>
                  </m:oMath>
                </a14:m>
                <a:endParaRPr lang="th-TH" sz="28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b="1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𝑨</m:t>
                        </m:r>
                      </m:e>
                      <m:sub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𝒗</m:t>
                        </m:r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b="1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b="1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th-TH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  10.1 เท่า</a:t>
                </a:r>
                <a:endParaRPr lang="en-US" sz="2800" b="1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922" y="1915872"/>
                <a:ext cx="4953740" cy="43804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899752" y="1915872"/>
            <a:ext cx="4171930" cy="452366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41B31371-93F2-4119-938F-2CF859F1D505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359061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30544" y="1915872"/>
                <a:ext cx="6518800" cy="3911455"/>
              </a:xfrm>
              <a:prstGeom prst="rect">
                <a:avLst/>
              </a:prstGeom>
              <a:solidFill>
                <a:schemeClr val="tx2">
                  <a:lumMod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คำนวณหาแรงดันตกคร่อมตัวต้านทาน</a:t>
                </a: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I</m:t>
                    </m:r>
                    <m:r>
                      <m:rPr>
                        <m:nor/>
                      </m:rPr>
                      <a:rPr lang="en-US" sz="2800" b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= </m:t>
                    </m:r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𝐕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𝐑</m:t>
                        </m:r>
                      </m:den>
                    </m:f>
                  </m:oMath>
                </a14:m>
                <a:endParaRPr lang="en-US" sz="20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แรงดันตกคร่อมตัวต้านทาน </a:t>
                </a:r>
                <a:r>
                  <a:rPr lang="en-US" sz="2800" b="1" dirty="0"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Vin = </a:t>
                </a:r>
                <a:r>
                  <a:rPr lang="en-US" sz="2800" b="1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(6.6)(0.05)</a:t>
                </a:r>
                <a:endParaRPr lang="th-TH" sz="2800" b="1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แรงดันตกคร่องตัวต้านทานตรวจสอบกระแส (</a:t>
                </a:r>
                <a:r>
                  <a:rPr lang="en-US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Vin) </a:t>
                </a:r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มีค่าเท่ากับ 0.33</a:t>
                </a:r>
                <a:r>
                  <a:rPr lang="en-US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b="1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544" y="1915872"/>
                <a:ext cx="6518800" cy="391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85670" y="1915872"/>
            <a:ext cx="4171930" cy="452366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3DDD710F-6785-4D56-AC07-95A52E221990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4018165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3" y="1915872"/>
                <a:ext cx="5770487" cy="4785669"/>
              </a:xfrm>
              <a:prstGeom prst="rect">
                <a:avLst/>
              </a:prstGeom>
              <a:solidFill>
                <a:schemeClr val="tx2">
                  <a:lumMod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th-TH" sz="40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คำนวณหาแรงดันเอาท์พุทของวงจรเมื่อใช้งานกับพัดลมระบายอากาศ </a:t>
                </a: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𝑽𝒐𝒖𝒕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=(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𝑹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)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𝑽𝒊𝒏</m:t>
                    </m:r>
                  </m:oMath>
                </a14:m>
                <a:endParaRPr lang="en-US" sz="20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en-US" sz="2800" b="1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r>
                  <a:rPr lang="th-TH" sz="2800" b="1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𝑽𝒐𝒖𝒕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ctrlPr>
                          <a:rPr lang="en-US" sz="2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𝟏</m:t>
                        </m:r>
                        <m:r>
                          <a:rPr lang="en-US" sz="28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+</m:t>
                        </m:r>
                        <m:f>
                          <m:fPr>
                            <m:ctrlPr>
                              <a:rPr lang="en-US" sz="28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fPr>
                          <m:num>
                            <m:r>
                              <a:rPr lang="en-US" sz="28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𝟗</m:t>
                            </m:r>
                            <m:r>
                              <a:rPr lang="en-US" sz="28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.</m:t>
                            </m:r>
                            <m:r>
                              <a:rPr lang="en-US" sz="28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 i="1" smtClean="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𝟏</m:t>
                            </m:r>
                          </m:den>
                        </m:f>
                      </m:e>
                    </m:d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𝟎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.</m:t>
                    </m:r>
                    <m:r>
                      <a:rPr lang="en-US" sz="2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𝟑𝟑</m:t>
                    </m:r>
                  </m:oMath>
                </a14:m>
                <a:endParaRPr lang="th-TH" sz="20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b="1" dirty="0"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ดังนั้น</a:t>
                </a:r>
                <a:endParaRPr lang="en-US" sz="2800" b="1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แรงดันเอาท์พุทของวงจรเมื่อใช้งานกับพัดลมระบายอากาศ (</a:t>
                </a:r>
                <a:r>
                  <a:rPr lang="en-US" sz="2800" b="1" dirty="0" err="1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Vout</a:t>
                </a:r>
                <a:r>
                  <a:rPr lang="en-US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 </a:t>
                </a:r>
                <a:r>
                  <a:rPr lang="th-TH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เท่ากับ 3.33</a:t>
                </a:r>
                <a:r>
                  <a:rPr lang="en-US" sz="2800" b="1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b="1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3" y="1915872"/>
                <a:ext cx="5770487" cy="4785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85669" y="1915872"/>
            <a:ext cx="4171930" cy="452366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F82C0483-9B69-45EE-90D0-AD7C72B9F2D9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34410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90263-2027-4FD7-8B16-10D1F9CD4668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4445" y="1586546"/>
            <a:ext cx="7083108" cy="5013123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A08016BE-B755-4801-8EB6-70B2BD970F69}"/>
              </a:ext>
            </a:extLst>
          </p:cNvPr>
          <p:cNvSpPr/>
          <p:nvPr/>
        </p:nvSpPr>
        <p:spPr>
          <a:xfrm>
            <a:off x="1950058" y="472305"/>
            <a:ext cx="8291883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การอ่านค่าแรงดัน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เอาท์พุท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354646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E5F78-FA6F-4BD4-8990-2D1845554814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61928" y="1915872"/>
            <a:ext cx="4520738" cy="392886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C618A-F71E-4E05-A99F-4B5E6B9FD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r="15894"/>
          <a:stretch/>
        </p:blipFill>
        <p:spPr>
          <a:xfrm>
            <a:off x="5901654" y="1915873"/>
            <a:ext cx="4761008" cy="392886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73A206B1-5D97-4D29-A633-F3EF0AD0699C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AM2315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98126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47B986E-366E-4DAD-9BFA-2249826AC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5999" cy="685800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8260627-FDB4-41AC-A1C7-6090DF77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D4383BC5-062F-4DC5-B83E-8451DDCB6EF0}"/>
              </a:ext>
            </a:extLst>
          </p:cNvPr>
          <p:cNvSpPr/>
          <p:nvPr/>
        </p:nvSpPr>
        <p:spPr>
          <a:xfrm>
            <a:off x="2817720" y="727970"/>
            <a:ext cx="6556559" cy="54597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FE1AEF-2BCD-41E8-8703-B3F58FCF073B}"/>
              </a:ext>
            </a:extLst>
          </p:cNvPr>
          <p:cNvSpPr txBox="1">
            <a:spLocks/>
          </p:cNvSpPr>
          <p:nvPr/>
        </p:nvSpPr>
        <p:spPr>
          <a:xfrm>
            <a:off x="1797665" y="1402553"/>
            <a:ext cx="8596668" cy="4110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ดร. เศวษ หงส์ประสิทธิ์</a:t>
            </a:r>
            <a:b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</a:t>
            </a:r>
            <a:r>
              <a:rPr lang="th-TH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นริ</a:t>
            </a: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นทร   สอนชัยภูมิ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นาย</a:t>
            </a:r>
            <a:r>
              <a:rPr lang="th-TH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วรร</a:t>
            </a: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ณณรงค์   สถิตวิทยกูล</a:t>
            </a:r>
            <a:endParaRPr lang="en-US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8101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61577-8AF7-4070-B713-10558B50FF97}"/>
              </a:ext>
            </a:extLst>
          </p:cNvPr>
          <p:cNvPicPr/>
          <p:nvPr/>
        </p:nvPicPr>
        <p:blipFill rotWithShape="1">
          <a:blip r:embed="rId3">
            <a:grayscl/>
          </a:blip>
          <a:srcRect t="5968" b="5420"/>
          <a:stretch/>
        </p:blipFill>
        <p:spPr bwMode="auto">
          <a:xfrm>
            <a:off x="442138" y="2086005"/>
            <a:ext cx="5088346" cy="330742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C406A-33FB-4C23-872E-D083CF4C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6005"/>
            <a:ext cx="5077976" cy="330742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99580111-D023-4F07-A3E9-E379D4D2BF18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BH1750FVI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582127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E85A6-D6D0-4B70-92D3-004ED8BBC279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07636" y="1915872"/>
            <a:ext cx="8576728" cy="424594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A0006A32-ED0D-4E4B-999F-CF6DB11FB1EC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495376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23EBD-BAB9-4EC4-811C-D47A5C310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231632"/>
              </p:ext>
            </p:extLst>
          </p:nvPr>
        </p:nvGraphicFramePr>
        <p:xfrm>
          <a:off x="2703289" y="1915872"/>
          <a:ext cx="5833977" cy="456565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18081">
                  <a:extLst>
                    <a:ext uri="{9D8B030D-6E8A-4147-A177-3AD203B41FA5}">
                      <a16:colId xmlns:a16="http://schemas.microsoft.com/office/drawing/2014/main" val="2451934981"/>
                    </a:ext>
                  </a:extLst>
                </a:gridCol>
                <a:gridCol w="1575236">
                  <a:extLst>
                    <a:ext uri="{9D8B030D-6E8A-4147-A177-3AD203B41FA5}">
                      <a16:colId xmlns:a16="http://schemas.microsoft.com/office/drawing/2014/main" val="122196292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816618045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656895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อุณหภูมิ(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°C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ความชื้น(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%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ปั๊มพ่นหมอก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พัดลม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123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10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23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852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077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141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78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08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5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90879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82CBC4BA-9928-4D48-ACA2-A0FD07CE4B36}"/>
              </a:ext>
            </a:extLst>
          </p:cNvPr>
          <p:cNvSpPr/>
          <p:nvPr/>
        </p:nvSpPr>
        <p:spPr>
          <a:xfrm>
            <a:off x="677333" y="541635"/>
            <a:ext cx="9885891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การควบคุมพัดลมและปั๊มพ่นหมอกในโหมดการทำงานแบบอัตโนมัติ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0143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F96EB-F09E-4E61-AE46-7D19AF2E9AF2}"/>
              </a:ext>
            </a:extLst>
          </p:cNvPr>
          <p:cNvPicPr/>
          <p:nvPr/>
        </p:nvPicPr>
        <p:blipFill rotWithShape="1">
          <a:blip r:embed="rId3">
            <a:grayscl/>
          </a:blip>
          <a:srcRect t="3496" b="4808"/>
          <a:stretch/>
        </p:blipFill>
        <p:spPr bwMode="auto">
          <a:xfrm>
            <a:off x="829733" y="1961340"/>
            <a:ext cx="4123225" cy="3399473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F86A7-D302-419A-98B9-D659358FF85A}"/>
              </a:ext>
            </a:extLst>
          </p:cNvPr>
          <p:cNvSpPr txBox="1"/>
          <p:nvPr/>
        </p:nvSpPr>
        <p:spPr>
          <a:xfrm>
            <a:off x="2260403" y="5528189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LED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B35EF-96DE-4413-88A6-D98840516E4F}"/>
              </a:ext>
            </a:extLst>
          </p:cNvPr>
          <p:cNvSpPr txBox="1"/>
          <p:nvPr/>
        </p:nvSpPr>
        <p:spPr>
          <a:xfrm>
            <a:off x="5629275" y="1915872"/>
            <a:ext cx="5732992" cy="4103559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  </a:t>
            </a:r>
            <a:r>
              <a:rPr lang="th-TH" sz="28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จากสูตร 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V = V</a:t>
            </a:r>
            <a:r>
              <a:rPr lang="en-US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RLED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+ V</a:t>
            </a:r>
            <a:r>
              <a:rPr lang="en-US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จะได้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 = I</a:t>
            </a:r>
            <a:r>
              <a:rPr lang="en-US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+ 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</a:t>
            </a:r>
            <a:r>
              <a:rPr lang="en-US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                                         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(V - V</a:t>
            </a:r>
            <a:r>
              <a:rPr lang="en-US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) / I</a:t>
            </a:r>
            <a:r>
              <a:rPr lang="en-US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b="1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แทนค่า    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b="1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th-TH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(12V – 3.2V) / 20mA</a:t>
            </a:r>
            <a:endParaRPr lang="en-US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                  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="1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440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b="1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Ω</a:t>
            </a:r>
            <a:endParaRPr lang="en-US" sz="2000" b="1" dirty="0"/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055848E0-267B-41CE-89CA-B92A6CB8864D}"/>
              </a:ext>
            </a:extLst>
          </p:cNvPr>
          <p:cNvSpPr/>
          <p:nvPr/>
        </p:nvSpPr>
        <p:spPr>
          <a:xfrm>
            <a:off x="3004767" y="481830"/>
            <a:ext cx="61824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50167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0730C2-CA14-4F6E-AB3C-B0E6A46FF87B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301852" y="1915872"/>
            <a:ext cx="4629863" cy="470725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FC5BF-3BD8-4313-8781-1F477274B751}"/>
              </a:ext>
            </a:extLst>
          </p:cNvPr>
          <p:cNvPicPr/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61928" y="1915872"/>
            <a:ext cx="6406496" cy="4707256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1F21F728-F239-493F-842E-7EC462A09439}"/>
              </a:ext>
            </a:extLst>
          </p:cNvPr>
          <p:cNvSpPr/>
          <p:nvPr/>
        </p:nvSpPr>
        <p:spPr>
          <a:xfrm>
            <a:off x="3004767" y="481830"/>
            <a:ext cx="61824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823167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35" y="1646869"/>
            <a:ext cx="7626527" cy="5032006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91BCC87A-B298-4ED8-A46D-B06F8B7EDFC5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23595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83994-F1A4-4293-B513-3D43C954BF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9687" r="14861" b="15209"/>
          <a:stretch/>
        </p:blipFill>
        <p:spPr bwMode="auto">
          <a:xfrm>
            <a:off x="1001185" y="1915872"/>
            <a:ext cx="4074918" cy="430850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F73E8-E269-471F-98AF-674CB50B0A1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7604" r="5139" b="22187"/>
          <a:stretch/>
        </p:blipFill>
        <p:spPr bwMode="auto">
          <a:xfrm>
            <a:off x="5556449" y="1915872"/>
            <a:ext cx="4625867" cy="430850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DF5B0F47-01CE-4F0A-B2C0-19FA747407E8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851483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027C2-D18F-47AB-9563-A24A99335A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r="16764"/>
          <a:stretch/>
        </p:blipFill>
        <p:spPr bwMode="auto">
          <a:xfrm>
            <a:off x="1467909" y="1915872"/>
            <a:ext cx="4458036" cy="453707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3BAA7-4231-4130-A092-DB3AE72B67D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083" r="4723" b="17396"/>
          <a:stretch/>
        </p:blipFill>
        <p:spPr bwMode="auto">
          <a:xfrm>
            <a:off x="6417380" y="1915872"/>
            <a:ext cx="4138632" cy="4537074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B41A2F42-7E91-4F41-926F-5AA327AB449F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081540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306EE-75FC-4551-AF72-A05FA017BB6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1" b="42708"/>
          <a:stretch/>
        </p:blipFill>
        <p:spPr bwMode="auto">
          <a:xfrm>
            <a:off x="1081842" y="1915873"/>
            <a:ext cx="4851104" cy="412541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C87D3-5901-4B4F-9DD8-38CA31868D6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8"/>
          <a:stretch/>
        </p:blipFill>
        <p:spPr bwMode="auto">
          <a:xfrm>
            <a:off x="6635353" y="1915872"/>
            <a:ext cx="4109289" cy="412541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75290508-F34C-4CA4-9C8A-E172954FC48D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232038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3BE4D-56E5-49F0-B5F7-8B562495EA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" r="-2953" b="-1293"/>
          <a:stretch/>
        </p:blipFill>
        <p:spPr bwMode="auto">
          <a:xfrm>
            <a:off x="1368494" y="1915872"/>
            <a:ext cx="3577701" cy="4657143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386C3-95E5-451E-9E64-E85594669AE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5546331" y="1915872"/>
            <a:ext cx="5116331" cy="4646141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B1E1048D-F215-46A0-B6D6-33C9152F2D6B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75072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78CA2481-9664-4D96-A148-454171F13AB2}"/>
              </a:ext>
            </a:extLst>
          </p:cNvPr>
          <p:cNvSpPr/>
          <p:nvPr/>
        </p:nvSpPr>
        <p:spPr>
          <a:xfrm>
            <a:off x="3428260" y="31607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AE90370-C380-4DE1-8077-126CCFDF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81" y="1504950"/>
            <a:ext cx="8547438" cy="53207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FAE2B41-171E-4F7C-91EE-C74BC585BF04}"/>
              </a:ext>
            </a:extLst>
          </p:cNvPr>
          <p:cNvSpPr txBox="1"/>
          <p:nvPr/>
        </p:nvSpPr>
        <p:spPr>
          <a:xfrm>
            <a:off x="5500324" y="4829830"/>
            <a:ext cx="1143262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63D65D6-5FCD-49CD-90A3-E86B9F6D7D11}"/>
              </a:ext>
            </a:extLst>
          </p:cNvPr>
          <p:cNvSpPr txBox="1"/>
          <p:nvPr/>
        </p:nvSpPr>
        <p:spPr>
          <a:xfrm>
            <a:off x="5500324" y="3934480"/>
            <a:ext cx="1143262" cy="523220"/>
          </a:xfrm>
          <a:prstGeom prst="rect">
            <a:avLst/>
          </a:prstGeom>
          <a:solidFill>
            <a:srgbClr val="00B0F0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ความชื้น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82511D2-00A7-4BC3-B7CC-F07712EE72EC}"/>
              </a:ext>
            </a:extLst>
          </p:cNvPr>
          <p:cNvSpPr txBox="1"/>
          <p:nvPr/>
        </p:nvSpPr>
        <p:spPr>
          <a:xfrm>
            <a:off x="5500324" y="3039130"/>
            <a:ext cx="1143261" cy="523220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แสง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96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A1D79-B1C9-40D8-A877-79F3AB40F1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96" y="1915872"/>
            <a:ext cx="4875502" cy="430267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66F19-999F-4C04-8CAA-EEC2BBA6B28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8521" b="23511"/>
          <a:stretch/>
        </p:blipFill>
        <p:spPr bwMode="auto">
          <a:xfrm>
            <a:off x="6918271" y="1915872"/>
            <a:ext cx="3532661" cy="4302674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186E3F2B-5039-4D33-8904-D51D8C7200CA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099579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4D4C-F577-4AF1-9CEB-E3F6BD319AD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/>
          <a:stretch/>
        </p:blipFill>
        <p:spPr bwMode="auto">
          <a:xfrm>
            <a:off x="1448859" y="1915872"/>
            <a:ext cx="3821334" cy="453846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1CEEC-7571-4EAF-BD15-3749EF592F5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9" r="17482"/>
          <a:stretch/>
        </p:blipFill>
        <p:spPr bwMode="auto">
          <a:xfrm>
            <a:off x="5829935" y="1915872"/>
            <a:ext cx="4682336" cy="453846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E897414C-A755-4555-8DBD-59DFFE95E2F3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77220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C9031-3022-47C6-B6C7-95518B475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b="31391"/>
          <a:stretch/>
        </p:blipFill>
        <p:spPr>
          <a:xfrm>
            <a:off x="1546744" y="1915872"/>
            <a:ext cx="3921299" cy="47817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DFBE9-5FF9-48EB-BC05-EAA7AF0C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08" y="1915873"/>
            <a:ext cx="3639557" cy="47817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B4F3C2F0-172C-45FD-87DB-F93E68604962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564976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50799-6B8F-4612-8EA2-240794114D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0853" y="2629217"/>
            <a:ext cx="6688727" cy="315245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92242-6F54-4D11-AA46-80A6B39170C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85725" y="2290735"/>
            <a:ext cx="2422481" cy="2205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93D1D-A422-49BD-88BA-514A52615B74}"/>
              </a:ext>
            </a:extLst>
          </p:cNvPr>
          <p:cNvCxnSpPr/>
          <p:nvPr/>
        </p:nvCxnSpPr>
        <p:spPr>
          <a:xfrm>
            <a:off x="1962193" y="3790950"/>
            <a:ext cx="1266825" cy="4144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06D7F-3729-46F4-B757-379037500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227" y="3240245"/>
            <a:ext cx="2159358" cy="161988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FCE8A-A120-499D-AF43-F0614D345F1B}"/>
              </a:ext>
            </a:extLst>
          </p:cNvPr>
          <p:cNvCxnSpPr/>
          <p:nvPr/>
        </p:nvCxnSpPr>
        <p:spPr>
          <a:xfrm flipH="1" flipV="1">
            <a:off x="9216895" y="4495799"/>
            <a:ext cx="1298748" cy="952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683B648C-51D0-4195-9C66-6344A80D14CC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การออกแบบการสื่อสารผ่าน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360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683B648C-51D0-4195-9C66-6344A80D14CC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  <a:endParaRPr lang="th-TH" sz="3600" dirty="0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A8D05145-483B-4606-AF22-66100A994C1C}"/>
              </a:ext>
            </a:extLst>
          </p:cNvPr>
          <p:cNvSpPr txBox="1"/>
          <p:nvPr/>
        </p:nvSpPr>
        <p:spPr>
          <a:xfrm>
            <a:off x="2195904" y="1923045"/>
            <a:ext cx="7800187" cy="304698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ส่งข้อมูลไปยัง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เพื่ออัพเดตข้อมูล เมื่อข้อมูลที่โรงเรือนมีการเปลี่ยนแปลง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พัดลมและปั๊มเปลี่ยนสถานะการทำงาน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โหมดการทำงานเปลี่ยนแปลง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การกำหนดค่า อุณหภูมิ ความชื้น และแสง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เมื่อได้รับการขออัพเดตข้อมูลจาก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  <a:endParaRPr lang="th-TH" sz="32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22555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683B648C-51D0-4195-9C66-6344A80D14CC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  <a:endParaRPr lang="th-TH" sz="3600" dirty="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AFD2EC-1C05-4F1E-BF16-F24B99094DBF}"/>
              </a:ext>
            </a:extLst>
          </p:cNvPr>
          <p:cNvSpPr txBox="1"/>
          <p:nvPr/>
        </p:nvSpPr>
        <p:spPr>
          <a:xfrm>
            <a:off x="2143954" y="1915872"/>
            <a:ext cx="7904087" cy="304698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ส่งข้อมูลไปยัง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เพื่อควบคุมการทำงานของระบบที่โรงเรือน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เมื่อควบคุมจาก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Web Application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ควบคุมพัดลมและปั๊ม เปลี่ยนโหมดการทำงาน หรือ กำหนดค่าต่างๆ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เมื่อควบคุมจาก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Windows Application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ควบคุมพัดลมและปั๊ม เปลี่ยนโหมดการทำงาน หรือ กำหนดค่าต่างๆ</a:t>
            </a:r>
          </a:p>
        </p:txBody>
      </p:sp>
    </p:spTree>
    <p:extLst>
      <p:ext uri="{BB962C8B-B14F-4D97-AF65-F5344CB8AC3E}">
        <p14:creationId xmlns:p14="http://schemas.microsoft.com/office/powerpoint/2010/main" val="3312844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37965E-79E2-49E5-94C6-A1DD89AC4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t="21945" r="7714"/>
          <a:stretch/>
        </p:blipFill>
        <p:spPr>
          <a:xfrm>
            <a:off x="1181100" y="1374775"/>
            <a:ext cx="3619470" cy="535305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0F713-EFF3-4863-B62A-8708E210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40" y="1374774"/>
            <a:ext cx="4652162" cy="535304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FD667B-F3B2-454B-AA8F-3D57A31DCA4A}"/>
              </a:ext>
            </a:extLst>
          </p:cNvPr>
          <p:cNvCxnSpPr/>
          <p:nvPr/>
        </p:nvCxnSpPr>
        <p:spPr>
          <a:xfrm flipH="1">
            <a:off x="2476500" y="4312060"/>
            <a:ext cx="2743200" cy="194586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C4FF0C-A618-4F3C-A14F-03F6AB3084A3}"/>
              </a:ext>
            </a:extLst>
          </p:cNvPr>
          <p:cNvCxnSpPr>
            <a:cxnSpLocks/>
          </p:cNvCxnSpPr>
          <p:nvPr/>
        </p:nvCxnSpPr>
        <p:spPr>
          <a:xfrm>
            <a:off x="5943600" y="4312060"/>
            <a:ext cx="1362075" cy="164106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52AB48-6D81-450D-BE0C-26ED38D36559}"/>
              </a:ext>
            </a:extLst>
          </p:cNvPr>
          <p:cNvSpPr txBox="1"/>
          <p:nvPr/>
        </p:nvSpPr>
        <p:spPr>
          <a:xfrm>
            <a:off x="4800570" y="3357953"/>
            <a:ext cx="1917576" cy="954107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/>
            <a:r>
              <a:rPr lang="th-TH" sz="2800" b="1" dirty="0">
                <a:solidFill>
                  <a:schemeClr val="accent5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กดปุ่มเปลี่ยนโหมดการทำงาน</a:t>
            </a:r>
            <a:endParaRPr lang="en-US" sz="2800" b="1" dirty="0">
              <a:solidFill>
                <a:schemeClr val="accent5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41C0096C-30C4-4E45-8968-C62AF7FCBBC2}"/>
              </a:ext>
            </a:extLst>
          </p:cNvPr>
          <p:cNvSpPr/>
          <p:nvPr/>
        </p:nvSpPr>
        <p:spPr>
          <a:xfrm>
            <a:off x="3507396" y="23495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949450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D5C65-1C0B-4BB6-9EE1-4B643B873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8466694" y="2823545"/>
            <a:ext cx="1072652" cy="217528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366C46-ACF2-4A68-8244-95322EC85921}"/>
              </a:ext>
            </a:extLst>
          </p:cNvPr>
          <p:cNvSpPr txBox="1"/>
          <p:nvPr/>
        </p:nvSpPr>
        <p:spPr>
          <a:xfrm>
            <a:off x="8383171" y="5183496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STA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0A5F0-4D8C-4DB8-BEA7-605F7F88E876}"/>
              </a:ext>
            </a:extLst>
          </p:cNvPr>
          <p:cNvSpPr txBox="1"/>
          <p:nvPr/>
        </p:nvSpPr>
        <p:spPr>
          <a:xfrm>
            <a:off x="8075490" y="2269547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FEA3B-4FBE-484D-8F08-878AB02C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3232674" y="2823544"/>
            <a:ext cx="1072652" cy="217528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69BD20-1B64-4916-90A3-822C7049AC4B}"/>
              </a:ext>
            </a:extLst>
          </p:cNvPr>
          <p:cNvSpPr txBox="1"/>
          <p:nvPr/>
        </p:nvSpPr>
        <p:spPr>
          <a:xfrm>
            <a:off x="2778665" y="5183496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Mushroom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16371-F5F0-47B3-8A08-42712EDAE6FF}"/>
              </a:ext>
            </a:extLst>
          </p:cNvPr>
          <p:cNvSpPr txBox="1"/>
          <p:nvPr/>
        </p:nvSpPr>
        <p:spPr>
          <a:xfrm>
            <a:off x="2841470" y="2269547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21697A-F02A-4A99-B0EE-4012BB0DA3A2}"/>
              </a:ext>
            </a:extLst>
          </p:cNvPr>
          <p:cNvCxnSpPr/>
          <p:nvPr/>
        </p:nvCxnSpPr>
        <p:spPr>
          <a:xfrm flipH="1">
            <a:off x="4369016" y="4264075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2D5101-C672-466A-99C1-D3628B0FD930}"/>
              </a:ext>
            </a:extLst>
          </p:cNvPr>
          <p:cNvSpPr txBox="1"/>
          <p:nvPr/>
        </p:nvSpPr>
        <p:spPr>
          <a:xfrm>
            <a:off x="6039302" y="391118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X1M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0DF32-082A-4345-B386-07C61E359C23}"/>
              </a:ext>
            </a:extLst>
          </p:cNvPr>
          <p:cNvCxnSpPr/>
          <p:nvPr/>
        </p:nvCxnSpPr>
        <p:spPr>
          <a:xfrm>
            <a:off x="4369016" y="3456207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B02944-A115-496F-A82E-5078CE96066F}"/>
              </a:ext>
            </a:extLst>
          </p:cNvPr>
          <p:cNvSpPr txBox="1"/>
          <p:nvPr/>
        </p:nvSpPr>
        <p:spPr>
          <a:xfrm>
            <a:off x="4544457" y="3152001"/>
            <a:ext cx="3838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latin typeface="Avenir Next LT Pro" panose="02020404030301010803"/>
              </a:rPr>
              <a:t>X0X1T32.30H71.403080</a:t>
            </a:r>
            <a:r>
              <a:rPr lang="en-US" sz="1200" dirty="0">
                <a:solidFill>
                  <a:srgbClr val="FFFF00"/>
                </a:solidFill>
                <a:latin typeface="Avenir Next LT Pro" panose="02020404030301010803"/>
              </a:rPr>
              <a:t>M1</a:t>
            </a:r>
            <a:r>
              <a:rPr lang="en-US" sz="1200" dirty="0">
                <a:latin typeface="Avenir Next LT Pro" panose="02020404030301010803"/>
              </a:rPr>
              <a:t>P1F12085L0200.33200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26AE-F65C-4AFA-83CB-FCE5560E7E64}"/>
              </a:ext>
            </a:extLst>
          </p:cNvPr>
          <p:cNvSpPr txBox="1"/>
          <p:nvPr/>
        </p:nvSpPr>
        <p:spPr>
          <a:xfrm>
            <a:off x="1202239" y="3154126"/>
            <a:ext cx="179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เปลี่ยนโหมดการทำงาน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</a:t>
            </a: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MANUAL</a:t>
            </a:r>
          </a:p>
        </p:txBody>
      </p:sp>
      <p:sp>
        <p:nvSpPr>
          <p:cNvPr id="24" name="สี่เหลี่ยมผืนผ้า: มุมมน 23">
            <a:extLst>
              <a:ext uri="{FF2B5EF4-FFF2-40B4-BE49-F238E27FC236}">
                <a16:creationId xmlns:a16="http://schemas.microsoft.com/office/drawing/2014/main" id="{E0FC950F-9DFB-4ADD-A669-9D45F90029CE}"/>
              </a:ext>
            </a:extLst>
          </p:cNvPr>
          <p:cNvSpPr/>
          <p:nvPr/>
        </p:nvSpPr>
        <p:spPr>
          <a:xfrm>
            <a:off x="3507396" y="536719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90153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33C33-01E7-4591-B545-A4D50AD19A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656" y="2052099"/>
            <a:ext cx="8802688" cy="4264266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0AD51B0D-D9C6-4827-8F51-D613DCD7EFB3}"/>
              </a:ext>
            </a:extLst>
          </p:cNvPr>
          <p:cNvSpPr/>
          <p:nvPr/>
        </p:nvSpPr>
        <p:spPr>
          <a:xfrm>
            <a:off x="677333" y="541635"/>
            <a:ext cx="9885891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รูปแบบของข้อมูล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Format)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ที่ส่งมาจาก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625524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2F479-D0BA-4328-990C-149A5572D7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99" y="1740303"/>
            <a:ext cx="8430201" cy="490090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0BFFEEA4-97C4-47E3-A22F-93F081924DF0}"/>
              </a:ext>
            </a:extLst>
          </p:cNvPr>
          <p:cNvSpPr/>
          <p:nvPr/>
        </p:nvSpPr>
        <p:spPr>
          <a:xfrm>
            <a:off x="3507396" y="536719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505012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AA3A99E-ED4D-4324-9365-A2FCF744668B}"/>
              </a:ext>
            </a:extLst>
          </p:cNvPr>
          <p:cNvSpPr/>
          <p:nvPr/>
        </p:nvSpPr>
        <p:spPr>
          <a:xfrm>
            <a:off x="786958" y="2944552"/>
            <a:ext cx="2790825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เซ็นเซอร์วัดสภาพแวดล้อม</a:t>
            </a:r>
          </a:p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 ความชื้น แสง</a:t>
            </a: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F810BE42-D2AB-48EC-B418-840EC0B2D251}"/>
              </a:ext>
            </a:extLst>
          </p:cNvPr>
          <p:cNvSpPr/>
          <p:nvPr/>
        </p:nvSpPr>
        <p:spPr>
          <a:xfrm>
            <a:off x="4633570" y="2944552"/>
            <a:ext cx="2790825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ไมโครคอนโทรลเลอร์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27C86160-B7A3-4200-9988-01EDF7D3841C}"/>
              </a:ext>
            </a:extLst>
          </p:cNvPr>
          <p:cNvSpPr/>
          <p:nvPr/>
        </p:nvSpPr>
        <p:spPr>
          <a:xfrm>
            <a:off x="8480182" y="2944552"/>
            <a:ext cx="3006968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อุปกรณ์ปรับสภาพแวดล้อม</a:t>
            </a:r>
          </a:p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พัดลม ปั๊มพ่นหมอก หลอดไฟ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09A1D8BB-229B-43A0-9250-9B3BA1EECF29}"/>
              </a:ext>
            </a:extLst>
          </p:cNvPr>
          <p:cNvSpPr/>
          <p:nvPr/>
        </p:nvSpPr>
        <p:spPr>
          <a:xfrm>
            <a:off x="3577782" y="334777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88D505D9-6570-4206-A48D-A174ADCA1712}"/>
              </a:ext>
            </a:extLst>
          </p:cNvPr>
          <p:cNvSpPr/>
          <p:nvPr/>
        </p:nvSpPr>
        <p:spPr>
          <a:xfrm>
            <a:off x="7424395" y="334777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79D83198-3E39-478C-9BBA-6371801E4F48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78517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A3971-28B9-43D3-8D81-87AA8FD512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0"/>
          <a:stretch/>
        </p:blipFill>
        <p:spPr bwMode="auto">
          <a:xfrm>
            <a:off x="1424402" y="2139197"/>
            <a:ext cx="9343196" cy="3320570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CB2DD0AC-6E55-43D9-8A21-0D062058E015}"/>
              </a:ext>
            </a:extLst>
          </p:cNvPr>
          <p:cNvSpPr/>
          <p:nvPr/>
        </p:nvSpPr>
        <p:spPr>
          <a:xfrm>
            <a:off x="3507396" y="536719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464215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09" y="1253719"/>
            <a:ext cx="4082415" cy="552808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42CB5CD7-75E4-4EC4-95A9-C47676929492}"/>
              </a:ext>
            </a:extLst>
          </p:cNvPr>
          <p:cNvCxnSpPr/>
          <p:nvPr/>
        </p:nvCxnSpPr>
        <p:spPr>
          <a:xfrm>
            <a:off x="4125250" y="2851206"/>
            <a:ext cx="692458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61956A28-75BB-414F-BAA0-13B4C458D5E7}"/>
              </a:ext>
            </a:extLst>
          </p:cNvPr>
          <p:cNvCxnSpPr>
            <a:cxnSpLocks/>
          </p:cNvCxnSpPr>
          <p:nvPr/>
        </p:nvCxnSpPr>
        <p:spPr>
          <a:xfrm>
            <a:off x="3292229" y="3181159"/>
            <a:ext cx="451281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13638A72-9BF4-4BF4-9B79-CB69C68B295B}"/>
              </a:ext>
            </a:extLst>
          </p:cNvPr>
          <p:cNvCxnSpPr>
            <a:cxnSpLocks/>
          </p:cNvCxnSpPr>
          <p:nvPr/>
        </p:nvCxnSpPr>
        <p:spPr>
          <a:xfrm>
            <a:off x="4419693" y="3191516"/>
            <a:ext cx="398015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id="{A8796FB7-ADA3-4059-9F71-89654B2727C9}"/>
              </a:ext>
            </a:extLst>
          </p:cNvPr>
          <p:cNvCxnSpPr/>
          <p:nvPr/>
        </p:nvCxnSpPr>
        <p:spPr>
          <a:xfrm>
            <a:off x="4073464" y="3704942"/>
            <a:ext cx="692458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03A16996-7FFC-4DBD-8D6E-997DCCBEE396}"/>
              </a:ext>
            </a:extLst>
          </p:cNvPr>
          <p:cNvCxnSpPr>
            <a:cxnSpLocks/>
          </p:cNvCxnSpPr>
          <p:nvPr/>
        </p:nvCxnSpPr>
        <p:spPr>
          <a:xfrm>
            <a:off x="3381006" y="4017759"/>
            <a:ext cx="471010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F0D12DA-523A-4CFF-83F8-1E8D0736508E}"/>
              </a:ext>
            </a:extLst>
          </p:cNvPr>
          <p:cNvCxnSpPr>
            <a:cxnSpLocks/>
          </p:cNvCxnSpPr>
          <p:nvPr/>
        </p:nvCxnSpPr>
        <p:spPr>
          <a:xfrm>
            <a:off x="4419693" y="4017759"/>
            <a:ext cx="398015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3907FF3A-A884-4DCB-89D6-602215AAAF94}"/>
              </a:ext>
            </a:extLst>
          </p:cNvPr>
          <p:cNvCxnSpPr>
            <a:cxnSpLocks/>
          </p:cNvCxnSpPr>
          <p:nvPr/>
        </p:nvCxnSpPr>
        <p:spPr>
          <a:xfrm>
            <a:off x="3852016" y="4539443"/>
            <a:ext cx="1027836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58CE4F78-2518-44EB-B73B-460D2C25411B}"/>
              </a:ext>
            </a:extLst>
          </p:cNvPr>
          <p:cNvCxnSpPr>
            <a:cxnSpLocks/>
          </p:cNvCxnSpPr>
          <p:nvPr/>
        </p:nvCxnSpPr>
        <p:spPr>
          <a:xfrm>
            <a:off x="3976796" y="4859039"/>
            <a:ext cx="565704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33CF4E78-3FE9-4F96-BA4D-DDF6F0D2C2DA}"/>
              </a:ext>
            </a:extLst>
          </p:cNvPr>
          <p:cNvCxnSpPr>
            <a:cxnSpLocks/>
          </p:cNvCxnSpPr>
          <p:nvPr/>
        </p:nvCxnSpPr>
        <p:spPr>
          <a:xfrm>
            <a:off x="4187394" y="5365067"/>
            <a:ext cx="506027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ตัวเชื่อมต่อตรง 22">
            <a:extLst>
              <a:ext uri="{FF2B5EF4-FFF2-40B4-BE49-F238E27FC236}">
                <a16:creationId xmlns:a16="http://schemas.microsoft.com/office/drawing/2014/main" id="{3B3C2D0F-FB9D-4560-ACED-5C7CC92DAFA4}"/>
              </a:ext>
            </a:extLst>
          </p:cNvPr>
          <p:cNvCxnSpPr>
            <a:cxnSpLocks/>
          </p:cNvCxnSpPr>
          <p:nvPr/>
        </p:nvCxnSpPr>
        <p:spPr>
          <a:xfrm>
            <a:off x="4216987" y="5730531"/>
            <a:ext cx="506027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DF598329-C80E-4657-A024-FB9ECF91989C}"/>
              </a:ext>
            </a:extLst>
          </p:cNvPr>
          <p:cNvCxnSpPr>
            <a:cxnSpLocks/>
          </p:cNvCxnSpPr>
          <p:nvPr/>
        </p:nvCxnSpPr>
        <p:spPr>
          <a:xfrm>
            <a:off x="4073464" y="6147782"/>
            <a:ext cx="692458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EE0584DF-4DAF-4190-AF24-CAD1C0FAF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84" y="1244421"/>
            <a:ext cx="3894793" cy="553737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59E1E967-3FAB-4D30-AEE8-4E2C47B1E5E0}"/>
              </a:ext>
            </a:extLst>
          </p:cNvPr>
          <p:cNvSpPr/>
          <p:nvPr/>
        </p:nvSpPr>
        <p:spPr>
          <a:xfrm>
            <a:off x="9167766" y="3889894"/>
            <a:ext cx="599140" cy="1500326"/>
          </a:xfrm>
          <a:custGeom>
            <a:avLst/>
            <a:gdLst>
              <a:gd name="connsiteX0" fmla="*/ 0 w 599140"/>
              <a:gd name="connsiteY0" fmla="*/ 1500326 h 1500326"/>
              <a:gd name="connsiteX1" fmla="*/ 550416 w 599140"/>
              <a:gd name="connsiteY1" fmla="*/ 994299 h 1500326"/>
              <a:gd name="connsiteX2" fmla="*/ 532660 w 599140"/>
              <a:gd name="connsiteY2" fmla="*/ 186431 h 1500326"/>
              <a:gd name="connsiteX3" fmla="*/ 204187 w 599140"/>
              <a:gd name="connsiteY3" fmla="*/ 0 h 150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140" h="1500326">
                <a:moveTo>
                  <a:pt x="0" y="1500326"/>
                </a:moveTo>
                <a:cubicBezTo>
                  <a:pt x="230819" y="1356803"/>
                  <a:pt x="461639" y="1213281"/>
                  <a:pt x="550416" y="994299"/>
                </a:cubicBezTo>
                <a:cubicBezTo>
                  <a:pt x="639193" y="775317"/>
                  <a:pt x="590365" y="352147"/>
                  <a:pt x="532660" y="186431"/>
                </a:cubicBezTo>
                <a:cubicBezTo>
                  <a:pt x="474955" y="20715"/>
                  <a:pt x="339571" y="10357"/>
                  <a:pt x="204187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ADC742B4-6774-42B1-A849-C71A4CB63C2A}"/>
              </a:ext>
            </a:extLst>
          </p:cNvPr>
          <p:cNvSpPr/>
          <p:nvPr/>
        </p:nvSpPr>
        <p:spPr>
          <a:xfrm>
            <a:off x="8045077" y="4307144"/>
            <a:ext cx="749827" cy="1740024"/>
          </a:xfrm>
          <a:custGeom>
            <a:avLst/>
            <a:gdLst>
              <a:gd name="connsiteX0" fmla="*/ 261555 w 749827"/>
              <a:gd name="connsiteY0" fmla="*/ 1740024 h 1740024"/>
              <a:gd name="connsiteX1" fmla="*/ 21858 w 749827"/>
              <a:gd name="connsiteY1" fmla="*/ 1127464 h 1740024"/>
              <a:gd name="connsiteX2" fmla="*/ 749827 w 749827"/>
              <a:gd name="connsiteY2" fmla="*/ 0 h 174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827" h="1740024">
                <a:moveTo>
                  <a:pt x="261555" y="1740024"/>
                </a:moveTo>
                <a:cubicBezTo>
                  <a:pt x="101017" y="1578746"/>
                  <a:pt x="-59521" y="1417468"/>
                  <a:pt x="21858" y="1127464"/>
                </a:cubicBezTo>
                <a:cubicBezTo>
                  <a:pt x="103237" y="837460"/>
                  <a:pt x="426532" y="418730"/>
                  <a:pt x="749827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: มุมมน 19">
            <a:extLst>
              <a:ext uri="{FF2B5EF4-FFF2-40B4-BE49-F238E27FC236}">
                <a16:creationId xmlns:a16="http://schemas.microsoft.com/office/drawing/2014/main" id="{21DF6147-3EC1-439C-A0C6-21D2B2B37C33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0011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4" y="1231900"/>
            <a:ext cx="4082415" cy="552808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FFBF152-92E0-44BE-9949-72BF152CD2EB}"/>
              </a:ext>
            </a:extLst>
          </p:cNvPr>
          <p:cNvSpPr/>
          <p:nvPr/>
        </p:nvSpPr>
        <p:spPr>
          <a:xfrm>
            <a:off x="1639595" y="1941620"/>
            <a:ext cx="337351" cy="807868"/>
          </a:xfrm>
          <a:custGeom>
            <a:avLst/>
            <a:gdLst>
              <a:gd name="connsiteX0" fmla="*/ 337351 w 337351"/>
              <a:gd name="connsiteY0" fmla="*/ 807868 h 807868"/>
              <a:gd name="connsiteX1" fmla="*/ 195308 w 337351"/>
              <a:gd name="connsiteY1" fmla="*/ 230820 h 807868"/>
              <a:gd name="connsiteX2" fmla="*/ 0 w 337351"/>
              <a:gd name="connsiteY2" fmla="*/ 0 h 8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351" h="807868">
                <a:moveTo>
                  <a:pt x="337351" y="807868"/>
                </a:moveTo>
                <a:cubicBezTo>
                  <a:pt x="294442" y="586666"/>
                  <a:pt x="251533" y="365465"/>
                  <a:pt x="195308" y="230820"/>
                </a:cubicBezTo>
                <a:cubicBezTo>
                  <a:pt x="139083" y="96175"/>
                  <a:pt x="69541" y="48087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2319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860A41E2-873C-4BED-BCCB-6FD05A8CF880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8751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88598" y="232595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04CB7A1-874D-4305-923C-16CA0DD1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67" y="1651386"/>
            <a:ext cx="6228775" cy="477125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8D5D2F04-2268-44FE-8A97-BB4ABA009DF4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0210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53592" y="254641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388ED58-77CD-4DF0-8EEF-B88DCF44E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19" y="1259643"/>
            <a:ext cx="6368730" cy="554438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7C5D6020-745D-4E43-873A-289878CFA94A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4025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70842" y="282162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01B0844-CFCC-4882-AA41-86DBC9EF2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38" y="1270000"/>
            <a:ext cx="5176004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3F30D62B-3E7C-43C0-999B-1936A4954193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00922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651246" y="307907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01AEDF4-1AD1-490D-8D70-237B421F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15" y="1270000"/>
            <a:ext cx="5203481" cy="552914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C5D46BE1-8CA9-4920-BDF7-659334863F9C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1889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97980" y="330989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1E60EE0-59D3-4700-ABE7-E96F7B62C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27" y="1270000"/>
            <a:ext cx="5219301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3FE72710-0CAD-443E-AC70-5BAB8CCA4847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2714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6EA46EDC-5BA7-4BDB-A827-8DA6F99B37CE}"/>
              </a:ext>
            </a:extLst>
          </p:cNvPr>
          <p:cNvSpPr txBox="1"/>
          <p:nvPr/>
        </p:nvSpPr>
        <p:spPr>
          <a:xfrm>
            <a:off x="1603899" y="1803201"/>
            <a:ext cx="8984202" cy="156966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โปรแกรม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Tool Open Source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พัฒนาโดย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GitHub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ซึ่งอำนวยความสะดวกให้บุคคลอื่นสามารถเข้าใช้งาน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Website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ที่กำลังทำงานอยู่บนเครื่อง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Localhost</a:t>
            </a:r>
          </a:p>
          <a:p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สมัครสมาชิกกับ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NGROK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เพื่อนำ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authtoken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ที่ได้มากรอกใน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ngrok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configuration file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ให้สารถใช้งานโปรแกรมได้ตลอดเวลา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8" name="Picture 70">
            <a:extLst>
              <a:ext uri="{FF2B5EF4-FFF2-40B4-BE49-F238E27FC236}">
                <a16:creationId xmlns:a16="http://schemas.microsoft.com/office/drawing/2014/main" id="{A4E6BCFF-AD00-4228-8BDE-40B4FF378E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7" y="3732281"/>
            <a:ext cx="4836160" cy="26212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71">
            <a:extLst>
              <a:ext uri="{FF2B5EF4-FFF2-40B4-BE49-F238E27FC236}">
                <a16:creationId xmlns:a16="http://schemas.microsoft.com/office/drawing/2014/main" id="{CCF3916E-28E3-446C-BA0E-839A9ABF169E}"/>
              </a:ext>
            </a:extLst>
          </p:cNvPr>
          <p:cNvPicPr/>
          <p:nvPr/>
        </p:nvPicPr>
        <p:blipFill rotWithShape="1">
          <a:blip r:embed="rId4"/>
          <a:srcRect b="-263"/>
          <a:stretch/>
        </p:blipFill>
        <p:spPr bwMode="auto">
          <a:xfrm>
            <a:off x="6096000" y="3557741"/>
            <a:ext cx="4667250" cy="2970360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334F7D1-5ADD-4346-BC6B-04886E166638}"/>
              </a:ext>
            </a:extLst>
          </p:cNvPr>
          <p:cNvSpPr/>
          <p:nvPr/>
        </p:nvSpPr>
        <p:spPr>
          <a:xfrm>
            <a:off x="6161103" y="4793942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รูปแบบอิสระ: รูปร่าง 13">
            <a:extLst>
              <a:ext uri="{FF2B5EF4-FFF2-40B4-BE49-F238E27FC236}">
                <a16:creationId xmlns:a16="http://schemas.microsoft.com/office/drawing/2014/main" id="{6E2CFBCB-6989-46A0-BBC4-20AF5278C95D}"/>
              </a:ext>
            </a:extLst>
          </p:cNvPr>
          <p:cNvSpPr/>
          <p:nvPr/>
        </p:nvSpPr>
        <p:spPr>
          <a:xfrm>
            <a:off x="7572652" y="494486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C4A424A5-0106-4968-84EF-B8A2A1DA4E8A}"/>
              </a:ext>
            </a:extLst>
          </p:cNvPr>
          <p:cNvSpPr txBox="1"/>
          <p:nvPr/>
        </p:nvSpPr>
        <p:spPr>
          <a:xfrm>
            <a:off x="8374004" y="4760196"/>
            <a:ext cx="1287532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ESP32LoRa</a:t>
            </a:r>
            <a:endParaRPr lang="th-TH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2652BF9-7302-4BE8-974F-53E9B2CD9C31}"/>
              </a:ext>
            </a:extLst>
          </p:cNvPr>
          <p:cNvSpPr/>
          <p:nvPr/>
        </p:nvSpPr>
        <p:spPr>
          <a:xfrm>
            <a:off x="6161102" y="5270150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id="{EB2E49F7-740C-417C-86E3-CBA8B9186DE2}"/>
              </a:ext>
            </a:extLst>
          </p:cNvPr>
          <p:cNvSpPr/>
          <p:nvPr/>
        </p:nvSpPr>
        <p:spPr>
          <a:xfrm>
            <a:off x="7572652" y="543839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84955301-1248-4A89-B99E-7ED6970B4528}"/>
              </a:ext>
            </a:extLst>
          </p:cNvPr>
          <p:cNvSpPr txBox="1"/>
          <p:nvPr/>
        </p:nvSpPr>
        <p:spPr>
          <a:xfrm>
            <a:off x="8374004" y="5253726"/>
            <a:ext cx="1462644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  <a:endParaRPr lang="th-TH" dirty="0"/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3B5765A4-B58B-4789-B78D-E221D9DAFF7D}"/>
              </a:ext>
            </a:extLst>
          </p:cNvPr>
          <p:cNvSpPr/>
          <p:nvPr/>
        </p:nvSpPr>
        <p:spPr>
          <a:xfrm>
            <a:off x="2408252" y="341857"/>
            <a:ext cx="7505700" cy="12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27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56027D6-146B-4AA3-A569-3DEB1CFF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23"/>
          <a:stretch/>
        </p:blipFill>
        <p:spPr>
          <a:xfrm>
            <a:off x="677334" y="2545672"/>
            <a:ext cx="4382938" cy="27432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E82C0EE-1849-4EAC-A5E0-8B9C53E5BE62}"/>
              </a:ext>
            </a:extLst>
          </p:cNvPr>
          <p:cNvSpPr/>
          <p:nvPr/>
        </p:nvSpPr>
        <p:spPr>
          <a:xfrm>
            <a:off x="2423604" y="4989250"/>
            <a:ext cx="1917577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6A7BAEF-760A-4D4D-BEA1-B1D46CCB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82" y="1930400"/>
            <a:ext cx="4476750" cy="8382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49AEBF9-BE21-4F45-A94F-310F5E063DF3}"/>
              </a:ext>
            </a:extLst>
          </p:cNvPr>
          <p:cNvSpPr/>
          <p:nvPr/>
        </p:nvSpPr>
        <p:spPr>
          <a:xfrm>
            <a:off x="7423212" y="2349500"/>
            <a:ext cx="2235693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Picture 73">
            <a:extLst>
              <a:ext uri="{FF2B5EF4-FFF2-40B4-BE49-F238E27FC236}">
                <a16:creationId xmlns:a16="http://schemas.microsoft.com/office/drawing/2014/main" id="{6CA53C91-5344-4F3A-A45C-F660458B375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15406" y="3068222"/>
            <a:ext cx="5181387" cy="329437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2FB6E6CE-5345-4FD1-8504-3F7C445CA74D}"/>
              </a:ext>
            </a:extLst>
          </p:cNvPr>
          <p:cNvSpPr/>
          <p:nvPr/>
        </p:nvSpPr>
        <p:spPr>
          <a:xfrm>
            <a:off x="5638801" y="3473984"/>
            <a:ext cx="1303538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9216BC1C-F35D-42D3-9C1E-57E712E204B6}"/>
              </a:ext>
            </a:extLst>
          </p:cNvPr>
          <p:cNvSpPr/>
          <p:nvPr/>
        </p:nvSpPr>
        <p:spPr>
          <a:xfrm>
            <a:off x="2408252" y="341857"/>
            <a:ext cx="7505700" cy="12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4979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EE232C9-004E-450E-9E73-C1922E10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349" y="3388301"/>
            <a:ext cx="2037292" cy="203729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D2240C8-C669-4BE8-AF6A-798654E1C7BD}"/>
              </a:ext>
            </a:extLst>
          </p:cNvPr>
          <p:cNvSpPr/>
          <p:nvPr/>
        </p:nvSpPr>
        <p:spPr>
          <a:xfrm>
            <a:off x="1137352" y="3746548"/>
            <a:ext cx="2037291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6FDB627-541B-48E1-9AA6-BB710E01D742}"/>
              </a:ext>
            </a:extLst>
          </p:cNvPr>
          <p:cNvSpPr txBox="1"/>
          <p:nvPr/>
        </p:nvSpPr>
        <p:spPr>
          <a:xfrm>
            <a:off x="4962072" y="5431462"/>
            <a:ext cx="1027845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  <a:endParaRPr lang="th-TH" dirty="0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83F2ED52-0ED4-481F-94C9-D018CAADDF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49" y="2200199"/>
            <a:ext cx="3259309" cy="441349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ลูกศร: ขวา 18">
            <a:extLst>
              <a:ext uri="{FF2B5EF4-FFF2-40B4-BE49-F238E27FC236}">
                <a16:creationId xmlns:a16="http://schemas.microsoft.com/office/drawing/2014/main" id="{8D630C88-9F8B-4DB3-8B3B-4DFFA2FA26EE}"/>
              </a:ext>
            </a:extLst>
          </p:cNvPr>
          <p:cNvSpPr/>
          <p:nvPr/>
        </p:nvSpPr>
        <p:spPr>
          <a:xfrm>
            <a:off x="3401562" y="389259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2E6D7BEE-1F3F-4E73-B07A-8470F77C03D7}"/>
              </a:ext>
            </a:extLst>
          </p:cNvPr>
          <p:cNvSpPr/>
          <p:nvPr/>
        </p:nvSpPr>
        <p:spPr>
          <a:xfrm>
            <a:off x="6621012" y="389259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572999A3-619C-4C8F-A296-EA2C1902E794}"/>
              </a:ext>
            </a:extLst>
          </p:cNvPr>
          <p:cNvSpPr/>
          <p:nvPr/>
        </p:nvSpPr>
        <p:spPr>
          <a:xfrm rot="10800000">
            <a:off x="3401562" y="440694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: ขวา 21">
            <a:extLst>
              <a:ext uri="{FF2B5EF4-FFF2-40B4-BE49-F238E27FC236}">
                <a16:creationId xmlns:a16="http://schemas.microsoft.com/office/drawing/2014/main" id="{534430F1-BA78-4292-BD8F-ECE5E6E6292F}"/>
              </a:ext>
            </a:extLst>
          </p:cNvPr>
          <p:cNvSpPr/>
          <p:nvPr/>
        </p:nvSpPr>
        <p:spPr>
          <a:xfrm rot="10800000">
            <a:off x="6560965" y="4406948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C1CFC07E-4C38-4AAE-8469-1A4D8EF1AD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41" y="1913293"/>
            <a:ext cx="1942965" cy="194296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A001AA04-4500-4EA2-A83C-F20E04CB0041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23016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75">
            <a:extLst>
              <a:ext uri="{FF2B5EF4-FFF2-40B4-BE49-F238E27FC236}">
                <a16:creationId xmlns:a16="http://schemas.microsoft.com/office/drawing/2014/main" id="{A264BE15-1787-45D3-932C-86DBE87199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386" y="1915872"/>
            <a:ext cx="7205228" cy="472794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E489BD2A-EE6A-4B83-AEDE-9F3A71CE0628}"/>
              </a:ext>
            </a:extLst>
          </p:cNvPr>
          <p:cNvSpPr/>
          <p:nvPr/>
        </p:nvSpPr>
        <p:spPr>
          <a:xfrm>
            <a:off x="2408252" y="341857"/>
            <a:ext cx="7505700" cy="12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693437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FB610CD-D02D-44E4-AA2A-A3BCD419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1305984" y="1466850"/>
            <a:ext cx="3781425" cy="22479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D64A2B0-7714-4EA4-A04B-0D5058018A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2526725" y="1708502"/>
            <a:ext cx="1378040" cy="1377598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756952E-0E1A-4720-8A4D-2F782D1A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2734072" y="4761841"/>
            <a:ext cx="1009913" cy="196320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E104FA86-C40B-4021-80DA-D29D023DC492}"/>
              </a:ext>
            </a:extLst>
          </p:cNvPr>
          <p:cNvSpPr txBox="1"/>
          <p:nvPr/>
        </p:nvSpPr>
        <p:spPr>
          <a:xfrm>
            <a:off x="1720784" y="6334125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Mushroom Node</a:t>
            </a:r>
            <a:endParaRPr lang="th-TH" dirty="0"/>
          </a:p>
        </p:txBody>
      </p: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73EE3A9E-9967-455F-9649-E889FC7530F4}"/>
              </a:ext>
            </a:extLst>
          </p:cNvPr>
          <p:cNvCxnSpPr>
            <a:cxnSpLocks/>
          </p:cNvCxnSpPr>
          <p:nvPr/>
        </p:nvCxnSpPr>
        <p:spPr>
          <a:xfrm flipV="1">
            <a:off x="2943225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BA684395-40CE-4D02-8479-03E11109D405}"/>
              </a:ext>
            </a:extLst>
          </p:cNvPr>
          <p:cNvCxnSpPr/>
          <p:nvPr/>
        </p:nvCxnSpPr>
        <p:spPr>
          <a:xfrm>
            <a:off x="3505200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8C45882D-23B4-4173-A6F8-F020B773A2E4}"/>
              </a:ext>
            </a:extLst>
          </p:cNvPr>
          <p:cNvSpPr txBox="1"/>
          <p:nvPr/>
        </p:nvSpPr>
        <p:spPr>
          <a:xfrm>
            <a:off x="3505200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D6C1F152-55EF-4310-9933-2643A4D62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6724650" y="1466850"/>
            <a:ext cx="3781425" cy="22479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21131599-356E-4F87-93F0-28257D09E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7945391" y="1708502"/>
            <a:ext cx="1378040" cy="1377598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60D805E-03F0-4C38-A9D0-4F759E3FC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8152738" y="4761841"/>
            <a:ext cx="1009913" cy="196320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EACC92FC-064F-4C5B-8C94-8C5072AE49E0}"/>
              </a:ext>
            </a:extLst>
          </p:cNvPr>
          <p:cNvSpPr txBox="1"/>
          <p:nvPr/>
        </p:nvSpPr>
        <p:spPr>
          <a:xfrm>
            <a:off x="7485667" y="6334125"/>
            <a:ext cx="229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STA Node</a:t>
            </a:r>
            <a:endParaRPr lang="th-TH" dirty="0"/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3325879D-3A98-4165-A6F3-B58548D03214}"/>
              </a:ext>
            </a:extLst>
          </p:cNvPr>
          <p:cNvCxnSpPr>
            <a:cxnSpLocks/>
          </p:cNvCxnSpPr>
          <p:nvPr/>
        </p:nvCxnSpPr>
        <p:spPr>
          <a:xfrm flipV="1">
            <a:off x="8361891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388884E2-91AB-4DA7-B665-38228D93003E}"/>
              </a:ext>
            </a:extLst>
          </p:cNvPr>
          <p:cNvCxnSpPr/>
          <p:nvPr/>
        </p:nvCxnSpPr>
        <p:spPr>
          <a:xfrm>
            <a:off x="8923866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C4CECDBF-F484-48EF-A42F-40FAB2F3E31B}"/>
              </a:ext>
            </a:extLst>
          </p:cNvPr>
          <p:cNvSpPr txBox="1"/>
          <p:nvPr/>
        </p:nvSpPr>
        <p:spPr>
          <a:xfrm>
            <a:off x="8923866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D0C24C06-0D46-4067-AF6D-1BBEAE88C651}"/>
              </a:ext>
            </a:extLst>
          </p:cNvPr>
          <p:cNvSpPr/>
          <p:nvPr/>
        </p:nvSpPr>
        <p:spPr>
          <a:xfrm>
            <a:off x="2987185" y="263107"/>
            <a:ext cx="6217629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748138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8CF7A3E-4417-4114-8381-E14DAD297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5726677" y="1642368"/>
            <a:ext cx="4607511" cy="460603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6432C91-D919-490F-8856-43DA43F64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4" y="1642368"/>
            <a:ext cx="4248668" cy="460603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527F053D-E4F2-4424-AF72-DBAC9184C495}"/>
              </a:ext>
            </a:extLst>
          </p:cNvPr>
          <p:cNvSpPr/>
          <p:nvPr/>
        </p:nvSpPr>
        <p:spPr>
          <a:xfrm>
            <a:off x="4367814" y="5122230"/>
            <a:ext cx="1100831" cy="275393"/>
          </a:xfrm>
          <a:custGeom>
            <a:avLst/>
            <a:gdLst>
              <a:gd name="connsiteX0" fmla="*/ 1100831 w 1100831"/>
              <a:gd name="connsiteY0" fmla="*/ 275393 h 275393"/>
              <a:gd name="connsiteX1" fmla="*/ 719091 w 1100831"/>
              <a:gd name="connsiteY1" fmla="*/ 44574 h 275393"/>
              <a:gd name="connsiteX2" fmla="*/ 0 w 1100831"/>
              <a:gd name="connsiteY2" fmla="*/ 186 h 27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831" h="275393">
                <a:moveTo>
                  <a:pt x="1100831" y="275393"/>
                </a:moveTo>
                <a:cubicBezTo>
                  <a:pt x="1001697" y="182917"/>
                  <a:pt x="902563" y="90442"/>
                  <a:pt x="719091" y="44574"/>
                </a:cubicBezTo>
                <a:cubicBezTo>
                  <a:pt x="535619" y="-1294"/>
                  <a:pt x="267809" y="-554"/>
                  <a:pt x="0" y="186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CAABB48C-30F2-432A-AC45-6B1AA93E1DE5}"/>
              </a:ext>
            </a:extLst>
          </p:cNvPr>
          <p:cNvSpPr/>
          <p:nvPr/>
        </p:nvSpPr>
        <p:spPr>
          <a:xfrm>
            <a:off x="2987185" y="263107"/>
            <a:ext cx="6217629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3357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8">
            <a:extLst>
              <a:ext uri="{FF2B5EF4-FFF2-40B4-BE49-F238E27FC236}">
                <a16:creationId xmlns:a16="http://schemas.microsoft.com/office/drawing/2014/main" id="{37E0C500-E89A-4F1E-8FFC-5E02C3C0CED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t="383" r="906" b="644"/>
          <a:stretch/>
        </p:blipFill>
        <p:spPr>
          <a:xfrm>
            <a:off x="745724" y="1287263"/>
            <a:ext cx="4598633" cy="535636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80">
            <a:extLst>
              <a:ext uri="{FF2B5EF4-FFF2-40B4-BE49-F238E27FC236}">
                <a16:creationId xmlns:a16="http://schemas.microsoft.com/office/drawing/2014/main" id="{4A2411A2-DEF5-4F6A-A0E8-739B31B627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"/>
          <a:stretch/>
        </p:blipFill>
        <p:spPr>
          <a:xfrm>
            <a:off x="5665799" y="1287262"/>
            <a:ext cx="4598634" cy="5356361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EE379BE0-3FC6-468A-AFA5-65998534733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"/>
          <a:stretch/>
        </p:blipFill>
        <p:spPr>
          <a:xfrm>
            <a:off x="5665799" y="1287262"/>
            <a:ext cx="4598633" cy="536490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387BCF6F-CFBB-43E4-B1B7-00ED49414DB9}"/>
              </a:ext>
            </a:extLst>
          </p:cNvPr>
          <p:cNvSpPr/>
          <p:nvPr/>
        </p:nvSpPr>
        <p:spPr>
          <a:xfrm>
            <a:off x="2987185" y="263107"/>
            <a:ext cx="6217629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97773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501F5E9-D3AD-42F1-92FE-C635E13B968A}"/>
              </a:ext>
            </a:extLst>
          </p:cNvPr>
          <p:cNvSpPr txBox="1"/>
          <p:nvPr/>
        </p:nvSpPr>
        <p:spPr>
          <a:xfrm>
            <a:off x="1047565" y="1915872"/>
            <a:ext cx="10271464" cy="4524315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ทำการทดลองเพาะเห็ดนางฟ้าระหว่างวันที่ 8 ตุลาคม พ.ศ. 2563 ถึงวันที่ 21 ตุลาคม พ.ศ. 2563 รวมทั้งหมด 14 วัน</a:t>
            </a:r>
          </a:p>
          <a:p>
            <a:pPr algn="thaiDist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อุณหภูมิควรอยู่ระหว่าง 25-30 องศาเซลเซียส (°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C)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ความชื้นสัมพัทธ์ 80-90 เปอร์เซ็นต์ (%) แสงสว่างที่มีความเข้มของแสงประมาณ 200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lux </a:t>
            </a: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เป็นแสงสีน้ำเงินจะมีทำให้เห็ดออกดอกได้ดีที่สุด ทำการควบคุมแสงสว่าง 12 ชั่วโมงต่อวันตั้งแต่เวลา 06.00-18.00 น.</a:t>
            </a:r>
          </a:p>
          <a:p>
            <a:pPr algn="thaiDist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การทดลองเพาะเห็ดผู้จัดทำได้ทำการเปรียบเทียบการเจริญเติบโตของเห็ดโดยทำการเพาะเห็ดนางฟ้าจำนวน 20 ก้อน โดยที่ 10 ก้อนจะเพาะภายในโรงเรือนที่สามารถควบคุมอุณหภูมิความชื้นและแสงสว่างได้ อีก 10 จะเพาะภายในโรงเรือนที่ไม่มีการควบคุมอุณหภูมิความชื้นและแสงสว่าง</a:t>
            </a: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CF6ADC54-8266-48BF-8139-1539CC6A14C3}"/>
              </a:ext>
            </a:extLst>
          </p:cNvPr>
          <p:cNvSpPr/>
          <p:nvPr/>
        </p:nvSpPr>
        <p:spPr>
          <a:xfrm>
            <a:off x="4341567" y="451109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0036051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28">
            <a:extLst>
              <a:ext uri="{FF2B5EF4-FFF2-40B4-BE49-F238E27FC236}">
                <a16:creationId xmlns:a16="http://schemas.microsoft.com/office/drawing/2014/main" id="{8B09B04B-6FE4-4DBC-BD2D-E94D3A1B569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19454" r="17441" b="26367"/>
          <a:stretch/>
        </p:blipFill>
        <p:spPr bwMode="auto">
          <a:xfrm>
            <a:off x="2043053" y="1915872"/>
            <a:ext cx="3795928" cy="4047284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29">
            <a:extLst>
              <a:ext uri="{FF2B5EF4-FFF2-40B4-BE49-F238E27FC236}">
                <a16:creationId xmlns:a16="http://schemas.microsoft.com/office/drawing/2014/main" id="{300A82E1-A9A9-45BF-9691-17D89912B8A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2" b="17463"/>
          <a:stretch/>
        </p:blipFill>
        <p:spPr bwMode="auto">
          <a:xfrm>
            <a:off x="6421374" y="1933624"/>
            <a:ext cx="3864053" cy="4058092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3EB845CC-2517-4E7D-8419-9C0FFC782258}"/>
              </a:ext>
            </a:extLst>
          </p:cNvPr>
          <p:cNvSpPr/>
          <p:nvPr/>
        </p:nvSpPr>
        <p:spPr>
          <a:xfrm>
            <a:off x="4341567" y="451109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810503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43FB58B-D694-4514-B7FF-D364184955C9}"/>
              </a:ext>
            </a:extLst>
          </p:cNvPr>
          <p:cNvSpPr txBox="1"/>
          <p:nvPr/>
        </p:nvSpPr>
        <p:spPr>
          <a:xfrm>
            <a:off x="1797664" y="1793220"/>
            <a:ext cx="8596668" cy="1815882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ผลการทดลองเพาะเห็ดนางฟ้าจะแบ่งออกเป็น 2 ช่วงเพราะทำการเพาะเห็ดทั้งหมด 2 รุ่นเริ่มเปิดดอกเห็ดวันที่ 8 ตุลาคม 2563 โดยเห็ดรุ่นที่ 1 ทำการเก็บเกี่ยวผลผลิตวันที่ 11 ตุลาคม 2563 รุ่นที่ 2 ทำการเก็บเกี่ยวผลผลิตวันที่ 21 ตุลาคม 2563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86" y="1963497"/>
            <a:ext cx="6677025" cy="461962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9AE02B3-AB75-4D8D-ACCD-CA2ABB2790BA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29321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0625" y="1963497"/>
            <a:ext cx="6650748" cy="461962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0640002B-CDAB-49B2-9014-4A229F6372D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32CAFED-879B-481C-AAC3-4CB5DB0724DA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5950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762" y="1953972"/>
            <a:ext cx="6650748" cy="456590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AA51A691-1C44-4CD0-8F7B-ADBFDCE2F2C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912F4E9-3215-41C5-AA5F-55B4E1C60763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992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7204" y="1957291"/>
            <a:ext cx="7937590" cy="46825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1751DB20-0FC9-40E4-B3BF-F5E95DBAC83E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DBFD9B7A-C3F6-4580-8404-74FFE38C2258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980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EE232C9-004E-450E-9E73-C1922E10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99" y="3302576"/>
            <a:ext cx="2037292" cy="203729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D2240C8-C669-4BE8-AF6A-798654E1C7BD}"/>
              </a:ext>
            </a:extLst>
          </p:cNvPr>
          <p:cNvSpPr/>
          <p:nvPr/>
        </p:nvSpPr>
        <p:spPr>
          <a:xfrm>
            <a:off x="756352" y="3660823"/>
            <a:ext cx="2037291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6FDB627-541B-48E1-9AA6-BB710E01D742}"/>
              </a:ext>
            </a:extLst>
          </p:cNvPr>
          <p:cNvSpPr txBox="1"/>
          <p:nvPr/>
        </p:nvSpPr>
        <p:spPr>
          <a:xfrm>
            <a:off x="5019222" y="5345737"/>
            <a:ext cx="1027845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  <a:endParaRPr lang="th-TH" dirty="0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83F2ED52-0ED4-481F-94C9-D018CAADDF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99" y="2114474"/>
            <a:ext cx="3259309" cy="441349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2E6D7BEE-1F3F-4E73-B07A-8470F77C03D7}"/>
              </a:ext>
            </a:extLst>
          </p:cNvPr>
          <p:cNvSpPr/>
          <p:nvPr/>
        </p:nvSpPr>
        <p:spPr>
          <a:xfrm>
            <a:off x="6678162" y="3806872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: ขวา 21">
            <a:extLst>
              <a:ext uri="{FF2B5EF4-FFF2-40B4-BE49-F238E27FC236}">
                <a16:creationId xmlns:a16="http://schemas.microsoft.com/office/drawing/2014/main" id="{534430F1-BA78-4292-BD8F-ECE5E6E6292F}"/>
              </a:ext>
            </a:extLst>
          </p:cNvPr>
          <p:cNvSpPr/>
          <p:nvPr/>
        </p:nvSpPr>
        <p:spPr>
          <a:xfrm rot="10800000">
            <a:off x="6618115" y="4321223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068A97C-059F-46E6-B882-BFD5116DE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62" y="3418728"/>
            <a:ext cx="2554284" cy="180498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BB5731E4-718D-49BF-89C1-3C32C75272AB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3F20B55-F651-4827-B891-6A52FF3406B0}"/>
              </a:ext>
            </a:extLst>
          </p:cNvPr>
          <p:cNvSpPr/>
          <p:nvPr/>
        </p:nvSpPr>
        <p:spPr>
          <a:xfrm>
            <a:off x="9201150" y="5124450"/>
            <a:ext cx="1278139" cy="590619"/>
          </a:xfrm>
          <a:prstGeom prst="rect">
            <a:avLst/>
          </a:prstGeom>
          <a:noFill/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BD77A7E4-7CEF-4CE4-A5B0-79AF89C1C9CC}"/>
              </a:ext>
            </a:extLst>
          </p:cNvPr>
          <p:cNvSpPr/>
          <p:nvPr/>
        </p:nvSpPr>
        <p:spPr>
          <a:xfrm>
            <a:off x="7753350" y="5438775"/>
            <a:ext cx="1343025" cy="495300"/>
          </a:xfrm>
          <a:custGeom>
            <a:avLst/>
            <a:gdLst>
              <a:gd name="connsiteX0" fmla="*/ 0 w 1343025"/>
              <a:gd name="connsiteY0" fmla="*/ 495300 h 495300"/>
              <a:gd name="connsiteX1" fmla="*/ 619125 w 1343025"/>
              <a:gd name="connsiteY1" fmla="*/ 114300 h 495300"/>
              <a:gd name="connsiteX2" fmla="*/ 1343025 w 1343025"/>
              <a:gd name="connsiteY2" fmla="*/ 0 h 495300"/>
              <a:gd name="connsiteX3" fmla="*/ 1343025 w 1343025"/>
              <a:gd name="connsiteY3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3025" h="495300">
                <a:moveTo>
                  <a:pt x="0" y="495300"/>
                </a:moveTo>
                <a:cubicBezTo>
                  <a:pt x="197644" y="346075"/>
                  <a:pt x="395288" y="196850"/>
                  <a:pt x="619125" y="114300"/>
                </a:cubicBezTo>
                <a:cubicBezTo>
                  <a:pt x="842962" y="31750"/>
                  <a:pt x="1343025" y="0"/>
                  <a:pt x="1343025" y="0"/>
                </a:cubicBezTo>
                <a:lnTo>
                  <a:pt x="1343025" y="0"/>
                </a:ln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434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922" y="1953972"/>
            <a:ext cx="6050153" cy="46825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A43090BF-7CD8-44F8-9A84-9F81DF69F36A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AAB731E-7178-4411-9544-BFE98C501246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697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922" y="2204134"/>
            <a:ext cx="6050153" cy="420125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D7425BC6-96AA-4BCF-AD2E-D54D21C40A5E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9972C84-F6FB-457E-B666-295243807151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480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272" y="2166034"/>
            <a:ext cx="5947454" cy="420125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21AD2CA9-6B3B-44E2-8395-13F5D1FEA37F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424353B-7B11-40D7-9B42-5550EB946D83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3404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1682" y="2213659"/>
            <a:ext cx="5848633" cy="420125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BFDB2B9F-0EE3-4AB3-9D0A-4F889A641AE2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C6DE08A-BE94-4BC9-BEB7-04E3C4B95ACE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435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5600" y="1957291"/>
            <a:ext cx="7926774" cy="46825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5BBC2C3E-4155-4EED-A842-CAAFEEBCA5C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F2AECE1-D96D-401D-BF9C-5CA541E9F6CA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360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922" y="2191230"/>
            <a:ext cx="6050153" cy="413181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97C050BE-E271-45AA-B85E-86387C074FA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7DED6E3-6758-4ACB-9A5F-8F7E7A0C7902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2365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1353374" y="1915872"/>
            <a:ext cx="9485249" cy="3908762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thaiDist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จากการทดลองเพาะเห็ดนางฟ้าระหว่างวันที่ 8 ตุลาคม พ.ศ. 2563 ถึงวันที่ 21 ตุลาคม พ.ศ. 2563 รวมทั้งหมด 14 วัน สามารถสรุปผลการทดลองได้ดังนี้ </a:t>
            </a:r>
          </a:p>
          <a:p>
            <a:pPr algn="thaiDist"/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การเพาะเห็ดในโรงเรือนที่มีการควบคุมสภาพแวดล้อมให้เหมาะสมต่อการออกดอกของเห็ด มีความกว้างของดอกเฉลี่ยเท่ากับ 7.66 เซนติเมตร มีน้ำหนักทั้งหมดเท่ากับ 1.06 กิโลกรัม การเพาะเห็ดในโรงเรือนที่ไม่มีกาการควบคุมสภาพแวดล้อมให้เหมาะสมต่อการออกดอกของเห็ดโดยมีความกว้างของดอกเฉลี่ยเท่ากับ 6.45 เซนติเมตร มีน้ำหนักทั้งหมดเท่ากับ 0.6 กิโลกรัม</a:t>
            </a: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61C6E11F-F750-4FE0-BF05-851C81B50343}"/>
              </a:ext>
            </a:extLst>
          </p:cNvPr>
          <p:cNvSpPr/>
          <p:nvPr/>
        </p:nvSpPr>
        <p:spPr>
          <a:xfrm>
            <a:off x="4341567" y="609842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สรุปผลการทดลอง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6560653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1751D87B-A31A-405C-B20E-61304ABD59D8}"/>
              </a:ext>
            </a:extLst>
          </p:cNvPr>
          <p:cNvSpPr/>
          <p:nvPr/>
        </p:nvSpPr>
        <p:spPr>
          <a:xfrm>
            <a:off x="4341567" y="3020627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จบการนำเสนอ</a:t>
            </a:r>
          </a:p>
        </p:txBody>
      </p:sp>
    </p:spTree>
    <p:extLst>
      <p:ext uri="{BB962C8B-B14F-4D97-AF65-F5344CB8AC3E}">
        <p14:creationId xmlns:p14="http://schemas.microsoft.com/office/powerpoint/2010/main" val="12447890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56F514EA-2288-47EC-9CA7-DE38C438D113}"/>
              </a:ext>
            </a:extLst>
          </p:cNvPr>
          <p:cNvSpPr txBox="1"/>
          <p:nvPr/>
        </p:nvSpPr>
        <p:spPr>
          <a:xfrm>
            <a:off x="4672373" y="3105834"/>
            <a:ext cx="2847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อุณหภูมิและความชื้น</a:t>
            </a:r>
          </a:p>
        </p:txBody>
      </p:sp>
    </p:spTree>
    <p:extLst>
      <p:ext uri="{BB962C8B-B14F-4D97-AF65-F5344CB8AC3E}">
        <p14:creationId xmlns:p14="http://schemas.microsoft.com/office/powerpoint/2010/main" val="2546150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BE2496A4-B820-4D94-AB9D-580FC5140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33350"/>
            <a:ext cx="6400800" cy="6591300"/>
          </a:xfrm>
          <a:prstGeom prst="rect">
            <a:avLst/>
          </a:prstGeom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C444E0B4-D6A6-41AE-87EA-2C55755EC282}"/>
              </a:ext>
            </a:extLst>
          </p:cNvPr>
          <p:cNvSpPr txBox="1"/>
          <p:nvPr/>
        </p:nvSpPr>
        <p:spPr>
          <a:xfrm>
            <a:off x="3075942" y="3861786"/>
            <a:ext cx="604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Agrodok-40-Small-scale mushroom cultivation (cgiar.org)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30321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CBB87BB-FC5B-406B-8861-5130B83615BC}"/>
              </a:ext>
            </a:extLst>
          </p:cNvPr>
          <p:cNvSpPr txBox="1"/>
          <p:nvPr/>
        </p:nvSpPr>
        <p:spPr>
          <a:xfrm>
            <a:off x="941034" y="1915872"/>
            <a:ext cx="10369118" cy="4524315"/>
          </a:xfrm>
          <a:prstGeom prst="rect">
            <a:avLst/>
          </a:prstGeom>
          <a:solidFill>
            <a:schemeClr val="tx2">
              <a:lumMod val="25000"/>
            </a:schemeClr>
          </a:solid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เพื่อออกแบบและสร้างเว็บแอปพลิ</a:t>
            </a:r>
            <a:r>
              <a:rPr lang="th-TH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เพื่อออกแบบและสร้างวินโดว์แอปพลิ</a:t>
            </a:r>
            <a:r>
              <a:rPr lang="th-TH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เพื่อออกแบบและสร้างโรงเรือนที่ใช้สำหรับเพาะเห็ด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เพื่อออกแบบระบบควบคุมอุณหภูมิความชื้นและแสงสว่างภายในโรงเรือนเพาะเห็ด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เพื่อศึกษาและประยุกต์ใช้งาน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สำหรับการควบคุมโรงเรือนเพาะเห็ด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เพื่อศึกษาการพัฒนาเว็บแอปพลิ</a:t>
            </a:r>
            <a:r>
              <a:rPr lang="th-TH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ชันบนไมโครคอนโทรลเลอร์ (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FC5914EE-99C3-4A87-BB6E-99A261AD1B27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960207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BFDE89C2-DFE5-416E-81CD-82778175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7" y="280987"/>
            <a:ext cx="81629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057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43F6811E-6583-45EC-BB73-9A6D7598D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2590800"/>
            <a:ext cx="79629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498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56F514EA-2288-47EC-9CA7-DE38C438D113}"/>
              </a:ext>
            </a:extLst>
          </p:cNvPr>
          <p:cNvSpPr txBox="1"/>
          <p:nvPr/>
        </p:nvSpPr>
        <p:spPr>
          <a:xfrm>
            <a:off x="5746385" y="3105834"/>
            <a:ext cx="699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แสง</a:t>
            </a:r>
          </a:p>
        </p:txBody>
      </p:sp>
    </p:spTree>
    <p:extLst>
      <p:ext uri="{BB962C8B-B14F-4D97-AF65-F5344CB8AC3E}">
        <p14:creationId xmlns:p14="http://schemas.microsoft.com/office/powerpoint/2010/main" val="40497156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261A8EF8-9A7D-464B-A624-8198C7EB6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295987"/>
            <a:ext cx="7705725" cy="5276850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02B9FB8-B1F2-42A1-A8AB-F98C75461085}"/>
              </a:ext>
            </a:extLst>
          </p:cNvPr>
          <p:cNvSpPr txBox="1"/>
          <p:nvPr/>
        </p:nvSpPr>
        <p:spPr>
          <a:xfrm>
            <a:off x="1823034" y="6001305"/>
            <a:ext cx="854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The effect of the </a:t>
            </a:r>
            <a:r>
              <a:rPr lang="en-US" dirty="0" err="1">
                <a:hlinkClick r:id="rId4"/>
              </a:rPr>
              <a:t>colour</a:t>
            </a:r>
            <a:r>
              <a:rPr lang="en-US" dirty="0">
                <a:hlinkClick r:id="rId4"/>
              </a:rPr>
              <a:t> of light on the growth of </a:t>
            </a:r>
            <a:r>
              <a:rPr lang="en-US" dirty="0" err="1">
                <a:hlinkClick r:id="rId4"/>
              </a:rPr>
              <a:t>Pleurotus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ostreatus</a:t>
            </a:r>
            <a:r>
              <a:rPr lang="en-US" dirty="0">
                <a:hlinkClick r:id="rId4"/>
              </a:rPr>
              <a:t> (kielce.eu)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7904722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8A52CCD7-9AF7-42A4-A9B7-36BFB14B6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050" y="1428750"/>
            <a:ext cx="75819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793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30C0E521-876A-4783-805F-4843C289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12" y="1914525"/>
            <a:ext cx="856297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2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50521B2-BEC1-4E11-A44D-15398E82D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925" y="709612"/>
            <a:ext cx="882015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443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648AE6AF-F8EB-4299-80E1-FBC3EFE82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975" y="661987"/>
            <a:ext cx="8782050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713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07D2F3A-B0A9-4A84-BE14-D4F681734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12" y="595312"/>
            <a:ext cx="87153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380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2C2ADBF-9DDC-4B54-8490-D9A11C0B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48" y="1987449"/>
            <a:ext cx="9352501" cy="2883102"/>
          </a:xfrm>
          <a:prstGeom prst="rect">
            <a:avLst/>
          </a:prstGeom>
        </p:spPr>
      </p:pic>
      <p:sp>
        <p:nvSpPr>
          <p:cNvPr id="6" name="กล่องข้อความ 5">
            <a:extLst>
              <a:ext uri="{FF2B5EF4-FFF2-40B4-BE49-F238E27FC236}">
                <a16:creationId xmlns:a16="http://schemas.microsoft.com/office/drawing/2014/main" id="{77AE3FFF-2E7D-4FF5-BF14-8A6C579B0127}"/>
              </a:ext>
            </a:extLst>
          </p:cNvPr>
          <p:cNvSpPr txBox="1"/>
          <p:nvPr/>
        </p:nvSpPr>
        <p:spPr>
          <a:xfrm>
            <a:off x="5729553" y="547058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9.pdf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342955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661928" y="1915872"/>
            <a:ext cx="10736999" cy="353943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เว็บแอปพลิ</a:t>
            </a:r>
            <a:r>
              <a:rPr lang="th-TH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341313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1.1  สามารถดูค่าสถานะและควบคุมระบบภายในโรงเรือนได้จากทุกที่ที่สามารถใช้งานอินเทอร์เน็ตได้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1.2  ใช้แอปพลิ</a:t>
            </a:r>
            <a:r>
              <a:rPr lang="th-TH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ngrok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ที่ติดไว้บน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เพื่อให้สามารถเข้าถึงเว็บแอปพลิ</a:t>
            </a:r>
            <a:r>
              <a:rPr lang="th-TH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 ใช้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3 Model B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341313"/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1.4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ใช้ไมโครคอนโทรลเลอร์ (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3D788706-4AF0-4308-9964-F075C8CAD4A8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76284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098A9EBF-ED1C-41F4-BAD8-5335C7457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9" y="1915872"/>
            <a:ext cx="10724421" cy="353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608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5035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029810" y="1915872"/>
            <a:ext cx="10235953" cy="353943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 วินโดว์แอปพลิ</a:t>
            </a:r>
            <a:r>
              <a:rPr lang="th-TH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282575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2.1  สามารถดูค่าสถานะและควบคุมระบบภายในโรงเรือนได้ผ่านทาง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Port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ระหว่างคอมพิวเตอร์และไมโครคอนโทรลเลอร์</a:t>
            </a:r>
          </a:p>
          <a:p>
            <a:pPr indent="282575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2.2  วินโดว์แอปพลิ</a:t>
            </a:r>
            <a:r>
              <a:rPr lang="th-TH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ชันสามารถใช้งานได้กับไมโครคอนโทรลเลอร์ที่อยู่โรงเรือนเพาะเห็ด (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Node) 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และไมโครคอนโทรลเลอร์ที่ทำหน้าที่เป็น </a:t>
            </a:r>
            <a:r>
              <a:rPr lang="en-US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(STA Node)</a:t>
            </a:r>
            <a:endParaRPr lang="th-TH" sz="32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282575"/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2.3  สามารถนำวินโดว์แอปพลิ</a:t>
            </a:r>
            <a:r>
              <a:rPr lang="th-TH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ชันไปติดตั้งที่คอมพิวเตอร์เครื่องอื่นที่เป็นระบบปฏิบัติการวินโดว์แล้วนำแอปพลิ</a:t>
            </a:r>
            <a:r>
              <a:rPr lang="th-TH" sz="32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2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ชันมาใช้งานได้ทันที</a:t>
            </a: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6C7BED12-FC96-4C89-B532-8CC518C837CF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597025613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4438</TotalTime>
  <Words>1760</Words>
  <Application>Microsoft Office PowerPoint</Application>
  <PresentationFormat>แบบจอกว้าง</PresentationFormat>
  <Paragraphs>229</Paragraphs>
  <Slides>81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81</vt:i4>
      </vt:variant>
    </vt:vector>
  </HeadingPairs>
  <TitlesOfParts>
    <vt:vector size="91" baseType="lpstr">
      <vt:lpstr>Arial</vt:lpstr>
      <vt:lpstr>Avenir Next LT Pro</vt:lpstr>
      <vt:lpstr>Calibri</vt:lpstr>
      <vt:lpstr>Cambria Math</vt:lpstr>
      <vt:lpstr>TH Sarabun New</vt:lpstr>
      <vt:lpstr>TH SarabunPSK</vt:lpstr>
      <vt:lpstr>Trebuchet MS</vt:lpstr>
      <vt:lpstr>Wingdings</vt:lpstr>
      <vt:lpstr>Wingdings 3</vt:lpstr>
      <vt:lpstr>เหลี่ยมเพชร</vt:lpstr>
      <vt:lpstr>โรงเพาะเห็ดอัจฉริยะ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โรงเพาะเห็ดอัจฉริยะ</dc:title>
  <dc:creator>narinthon sonchaiyaphum</dc:creator>
  <cp:lastModifiedBy>narinthon sonchaiyaphum</cp:lastModifiedBy>
  <cp:revision>120</cp:revision>
  <dcterms:created xsi:type="dcterms:W3CDTF">2020-10-01T16:07:24Z</dcterms:created>
  <dcterms:modified xsi:type="dcterms:W3CDTF">2021-01-28T11:57:59Z</dcterms:modified>
</cp:coreProperties>
</file>